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8024-4854-4278-9C4E-8E229107D567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5002"/>
            <a:ext cx="5486400" cy="44755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805"/>
            <a:ext cx="2971800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805"/>
            <a:ext cx="2971800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374D4-36AF-462A-A484-77891B11E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11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31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28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13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41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2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727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780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596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40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89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4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4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588224" y="188640"/>
            <a:ext cx="22860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Памятка </a:t>
            </a:r>
            <a:r>
              <a:rPr lang="ru-RU" sz="2400" b="1" dirty="0">
                <a:solidFill>
                  <a:srgbClr val="FF0000"/>
                </a:solidFill>
              </a:rPr>
              <a:t>для родителей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dirty="0"/>
              <a:t>  </a:t>
            </a:r>
          </a:p>
          <a:p>
            <a:r>
              <a:rPr lang="ru-RU" dirty="0"/>
              <a:t>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Единственный путь,  ведущий к </a:t>
            </a:r>
          </a:p>
          <a:p>
            <a:r>
              <a:rPr lang="ru-RU" dirty="0">
                <a:solidFill>
                  <a:srgbClr val="FF0000"/>
                </a:solidFill>
              </a:rPr>
              <a:t>знаниям - деятельность»</a:t>
            </a:r>
            <a:r>
              <a:rPr lang="ru-RU" dirty="0"/>
              <a:t> 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 </a:t>
            </a:r>
          </a:p>
        </p:txBody>
      </p:sp>
      <p:sp>
        <p:nvSpPr>
          <p:cNvPr id="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089" y="2204864"/>
            <a:ext cx="2273299" cy="127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5577" y="160339"/>
            <a:ext cx="3336305" cy="209288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Внимание! При выполнении любых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письменных заданий  следите за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правильным положением ручки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(карандаша), тетради, позой ребенка! 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Рука не должна быть сильно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напряжена, а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пальцы - чуть расслаблены.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268061"/>
            <a:ext cx="37261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Ваш ребенок должен знать: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•  </a:t>
            </a:r>
            <a:r>
              <a:rPr lang="ru-RU" sz="1600" dirty="0"/>
              <a:t>свою фамилию, имя, отчество; </a:t>
            </a:r>
          </a:p>
          <a:p>
            <a:r>
              <a:rPr lang="ru-RU" sz="1600" dirty="0"/>
              <a:t>•  имя, отчество родителей;  </a:t>
            </a:r>
          </a:p>
          <a:p>
            <a:r>
              <a:rPr lang="ru-RU" sz="1600" dirty="0"/>
              <a:t>•  дату рождения, домашний адрес; </a:t>
            </a:r>
          </a:p>
          <a:p>
            <a:r>
              <a:rPr lang="ru-RU" sz="1600" dirty="0"/>
              <a:t>•  безопасный путь в школу и домой с </a:t>
            </a:r>
          </a:p>
          <a:p>
            <a:r>
              <a:rPr lang="ru-RU" sz="1600" dirty="0"/>
              <a:t>соблюдением правил дорожного </a:t>
            </a:r>
          </a:p>
          <a:p>
            <a:r>
              <a:rPr lang="ru-RU" sz="1600" dirty="0"/>
              <a:t>движения.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5577" y="2296909"/>
            <a:ext cx="3336305" cy="2654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Копируйте фигуры. Это задание </a:t>
            </a:r>
          </a:p>
          <a:p>
            <a:r>
              <a:rPr lang="ru-RU" sz="1600" dirty="0"/>
              <a:t>способствует развитию координации,  </a:t>
            </a:r>
          </a:p>
          <a:p>
            <a:r>
              <a:rPr lang="ru-RU" sz="1600" dirty="0"/>
              <a:t>умению правильно воспринимать фигуры, </a:t>
            </a:r>
          </a:p>
          <a:p>
            <a:r>
              <a:rPr lang="ru-RU" sz="1600" dirty="0"/>
              <a:t>расположенные на плоскости листа, </a:t>
            </a:r>
          </a:p>
          <a:p>
            <a:r>
              <a:rPr lang="ru-RU" sz="1600" dirty="0"/>
              <a:t>различать прямые, кривые, наклонные  </a:t>
            </a:r>
          </a:p>
          <a:p>
            <a:r>
              <a:rPr lang="ru-RU" sz="1600" dirty="0"/>
              <a:t>соблюдать соотношение штрихов и </a:t>
            </a:r>
          </a:p>
          <a:p>
            <a:r>
              <a:rPr lang="ru-RU" sz="1600" dirty="0"/>
              <a:t>положения фигур между собой.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6647" y="4851454"/>
            <a:ext cx="3750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Внимание! При выполнении графических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заданий важны не быстрота, не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количество сделанного, а точность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выполнения - даже самых простых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упражнений.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25237" y="2145497"/>
            <a:ext cx="2646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Когда начинать готовить </a:t>
            </a:r>
          </a:p>
          <a:p>
            <a:r>
              <a:rPr lang="ru-RU" dirty="0">
                <a:solidFill>
                  <a:srgbClr val="FF0000"/>
                </a:solidFill>
              </a:rPr>
              <a:t> ребенка к школе?  </a:t>
            </a:r>
          </a:p>
          <a:p>
            <a:r>
              <a:rPr lang="ru-RU" dirty="0">
                <a:solidFill>
                  <a:srgbClr val="FF0000"/>
                </a:solidFill>
              </a:rPr>
              <a:t>Как лучше это делать?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25237" y="3327962"/>
            <a:ext cx="306298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Единого для всех рецепта нет, да и </a:t>
            </a:r>
            <a:r>
              <a:rPr lang="ru-RU" sz="1600" dirty="0" smtClean="0"/>
              <a:t>быть </a:t>
            </a:r>
            <a:r>
              <a:rPr lang="ru-RU" sz="1600" dirty="0"/>
              <a:t>не может:  с  одним нужно  больше </a:t>
            </a:r>
            <a:r>
              <a:rPr lang="ru-RU" sz="1600" dirty="0" smtClean="0"/>
              <a:t>говорить</a:t>
            </a:r>
            <a:r>
              <a:rPr lang="ru-RU" sz="1600" dirty="0"/>
              <a:t>,  другого  больше  слушать,  с </a:t>
            </a:r>
            <a:r>
              <a:rPr lang="ru-RU" sz="1600" dirty="0" smtClean="0"/>
              <a:t>третьим  </a:t>
            </a:r>
            <a:r>
              <a:rPr lang="ru-RU" sz="1600" dirty="0"/>
              <a:t>бегать  и  прыгать,  а </a:t>
            </a:r>
            <a:r>
              <a:rPr lang="ru-RU" sz="1600" dirty="0" smtClean="0"/>
              <a:t>четвертого  </a:t>
            </a:r>
            <a:r>
              <a:rPr lang="ru-RU" sz="1600" dirty="0"/>
              <a:t>учить  "по  минуточкам" </a:t>
            </a:r>
            <a:r>
              <a:rPr lang="ru-RU" sz="1600" dirty="0" smtClean="0"/>
              <a:t>сидеть  </a:t>
            </a:r>
            <a:r>
              <a:rPr lang="ru-RU" sz="1600" dirty="0"/>
              <a:t>и  внимательно  работать.  Одно </a:t>
            </a:r>
            <a:r>
              <a:rPr lang="ru-RU" sz="1600" dirty="0" smtClean="0"/>
              <a:t> ясно  </a:t>
            </a:r>
            <a:r>
              <a:rPr lang="ru-RU" sz="1600" dirty="0"/>
              <a:t>- готовить ребенка к школе нужно; </a:t>
            </a:r>
            <a:r>
              <a:rPr lang="ru-RU" sz="1600" dirty="0" smtClean="0"/>
              <a:t> и </a:t>
            </a:r>
            <a:r>
              <a:rPr lang="ru-RU" sz="1600" dirty="0"/>
              <a:t>все, чему вы научите ребенка сейчас, а </a:t>
            </a:r>
            <a:r>
              <a:rPr lang="ru-RU" sz="1600" dirty="0" smtClean="0"/>
              <a:t>главное  </a:t>
            </a:r>
            <a:r>
              <a:rPr lang="ru-RU" sz="1600" dirty="0"/>
              <a:t>-  чему он научится сам, </a:t>
            </a:r>
            <a:r>
              <a:rPr lang="ru-RU" sz="1600" dirty="0" smtClean="0"/>
              <a:t> поможет </a:t>
            </a:r>
            <a:r>
              <a:rPr lang="ru-RU" sz="1600" dirty="0"/>
              <a:t>ему быть успешным в школе. </a:t>
            </a:r>
          </a:p>
        </p:txBody>
      </p:sp>
    </p:spTree>
    <p:extLst>
      <p:ext uri="{BB962C8B-B14F-4D97-AF65-F5344CB8AC3E}">
        <p14:creationId xmlns:p14="http://schemas.microsoft.com/office/powerpoint/2010/main" val="439731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98165" y="2060848"/>
            <a:ext cx="2169159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На этапе подготовки: </a:t>
            </a:r>
          </a:p>
          <a:p>
            <a:r>
              <a:rPr lang="ru-RU" sz="1100" dirty="0"/>
              <a:t>•  Избегайте чрезмерных требований </a:t>
            </a:r>
          </a:p>
          <a:p>
            <a:r>
              <a:rPr lang="ru-RU" sz="1100" dirty="0"/>
              <a:t>•  Предоставляйте  право на ошибку </a:t>
            </a:r>
          </a:p>
          <a:p>
            <a:r>
              <a:rPr lang="ru-RU" sz="1100" dirty="0"/>
              <a:t>•  Не думайте за ребёнка </a:t>
            </a:r>
          </a:p>
          <a:p>
            <a:r>
              <a:rPr lang="ru-RU" sz="1100" dirty="0"/>
              <a:t>•  Не перегружайте ребёнка </a:t>
            </a:r>
          </a:p>
          <a:p>
            <a:r>
              <a:rPr lang="ru-RU" sz="1100" dirty="0"/>
              <a:t>•  Не пропустите первые трудности и </a:t>
            </a:r>
          </a:p>
          <a:p>
            <a:r>
              <a:rPr lang="ru-RU" sz="1100" dirty="0"/>
              <a:t>обратитесь к узким специалистам за </a:t>
            </a:r>
          </a:p>
          <a:p>
            <a:r>
              <a:rPr lang="ru-RU" sz="1100" dirty="0"/>
              <a:t>помощью  </a:t>
            </a:r>
          </a:p>
          <a:p>
            <a:r>
              <a:rPr lang="ru-RU" sz="1100" dirty="0"/>
              <a:t>•  Устраивайте ребенку маленькие </a:t>
            </a:r>
          </a:p>
          <a:p>
            <a:r>
              <a:rPr lang="ru-RU" sz="1100" dirty="0"/>
              <a:t>праздники </a:t>
            </a:r>
          </a:p>
          <a:p>
            <a:r>
              <a:rPr lang="ru-RU" sz="1100" dirty="0"/>
              <a:t>•  Радуйтесь каждому открытию ребенка </a:t>
            </a:r>
          </a:p>
          <a:p>
            <a:r>
              <a:rPr lang="ru-RU" sz="1100" dirty="0"/>
              <a:t>•  Ситуация успеха – основа для учения </a:t>
            </a:r>
          </a:p>
          <a:p>
            <a:r>
              <a:rPr lang="ru-RU" sz="1100" dirty="0"/>
              <a:t>•  Помогайте, но не навязчиво </a:t>
            </a:r>
          </a:p>
          <a:p>
            <a:r>
              <a:rPr lang="ru-RU" sz="1100" dirty="0"/>
              <a:t>•  Хвалите, но не перехваливайте </a:t>
            </a:r>
          </a:p>
          <a:p>
            <a:r>
              <a:rPr lang="ru-RU" sz="1100" dirty="0"/>
              <a:t>•  Помните: легко, если вместе!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27960" y="111787"/>
            <a:ext cx="21320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КАК РОДИТЕЛИ МОГУТ ПОМОЧЬ </a:t>
            </a:r>
          </a:p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РЕБЁНКУ </a:t>
            </a:r>
            <a:r>
              <a:rPr lang="ru-RU" sz="1100" dirty="0" smtClean="0">
                <a:solidFill>
                  <a:schemeClr val="accent6">
                    <a:lumMod val="75000"/>
                  </a:schemeClr>
                </a:solidFill>
              </a:rPr>
              <a:t>ИЗБЕЖАТЬНЕКОТОРЫХ </a:t>
            </a:r>
            <a:endParaRPr lang="ru-RU" sz="11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ТРУДНОСТЕЙ?</a:t>
            </a:r>
            <a:r>
              <a:rPr lang="ru-RU" sz="1100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53" y="53005"/>
            <a:ext cx="2764548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1) Организуйте распорядок дня: </a:t>
            </a:r>
          </a:p>
          <a:p>
            <a:r>
              <a:rPr lang="ru-RU" sz="1100" dirty="0"/>
              <a:t>•  стабильный режим дня; </a:t>
            </a:r>
          </a:p>
          <a:p>
            <a:r>
              <a:rPr lang="ru-RU" sz="1100" dirty="0"/>
              <a:t>•  полноценный сон; </a:t>
            </a:r>
          </a:p>
          <a:p>
            <a:r>
              <a:rPr lang="ru-RU" sz="1100" dirty="0"/>
              <a:t>•  прогулки на воздухе. </a:t>
            </a:r>
          </a:p>
          <a:p>
            <a:r>
              <a:rPr lang="ru-RU" sz="1100" dirty="0"/>
              <a:t>2) Формируйте у ребенка умения </a:t>
            </a:r>
          </a:p>
          <a:p>
            <a:r>
              <a:rPr lang="ru-RU" sz="1100" dirty="0"/>
              <a:t>общаться: </a:t>
            </a:r>
          </a:p>
          <a:p>
            <a:r>
              <a:rPr lang="ru-RU" sz="1100" dirty="0"/>
              <a:t>Обратите внимание на то, умеет ли ваш </a:t>
            </a:r>
          </a:p>
          <a:p>
            <a:r>
              <a:rPr lang="ru-RU" sz="1100" dirty="0"/>
              <a:t>ребенок вступать в контакт с новым </a:t>
            </a:r>
          </a:p>
          <a:p>
            <a:r>
              <a:rPr lang="ru-RU" sz="1100" dirty="0"/>
              <a:t>взрослым, с другими детьми,   умеет ли он </a:t>
            </a:r>
          </a:p>
          <a:p>
            <a:r>
              <a:rPr lang="ru-RU" sz="1100" dirty="0"/>
              <a:t>взаимодействовать, сотрудничать. </a:t>
            </a:r>
          </a:p>
          <a:p>
            <a:r>
              <a:rPr lang="ru-RU" sz="1100" dirty="0"/>
              <a:t>3) Уделите особое внимание  развитию </a:t>
            </a:r>
          </a:p>
          <a:p>
            <a:r>
              <a:rPr lang="ru-RU" sz="1100" dirty="0"/>
              <a:t>произвольности: </a:t>
            </a:r>
          </a:p>
          <a:p>
            <a:r>
              <a:rPr lang="ru-RU" sz="1100" dirty="0"/>
              <a:t>•Учите ребенка управлять своими </a:t>
            </a:r>
          </a:p>
          <a:p>
            <a:r>
              <a:rPr lang="ru-RU" sz="1100" dirty="0"/>
              <a:t>желаниями, эмоциями, поступками. Он </a:t>
            </a:r>
          </a:p>
          <a:p>
            <a:r>
              <a:rPr lang="ru-RU" sz="1100" dirty="0"/>
              <a:t>должен уметь подчиняться правилам </a:t>
            </a:r>
          </a:p>
          <a:p>
            <a:r>
              <a:rPr lang="ru-RU" sz="1100" dirty="0"/>
              <a:t>поведения, выполнять действия по образцу. </a:t>
            </a:r>
          </a:p>
          <a:p>
            <a:r>
              <a:rPr lang="ru-RU" sz="1100" dirty="0"/>
              <a:t>4) Ежедневно занимайтесь </a:t>
            </a:r>
          </a:p>
          <a:p>
            <a:r>
              <a:rPr lang="ru-RU" sz="1100" dirty="0"/>
              <a:t>интеллектуальным развитием  ребенка:         </a:t>
            </a:r>
          </a:p>
          <a:p>
            <a:r>
              <a:rPr lang="ru-RU" sz="1100" dirty="0"/>
              <a:t>•Во время прогулок наблюдайте изменения в </a:t>
            </a:r>
            <a:r>
              <a:rPr lang="ru-RU" sz="1100" dirty="0" smtClean="0"/>
              <a:t>природе</a:t>
            </a:r>
            <a:r>
              <a:rPr lang="ru-RU" sz="1100" dirty="0"/>
              <a:t>. Обращайте внимание  на различные </a:t>
            </a:r>
          </a:p>
          <a:p>
            <a:r>
              <a:rPr lang="ru-RU" sz="1100" dirty="0"/>
              <a:t>явления природы: дождь, снег, радуга, </a:t>
            </a:r>
          </a:p>
          <a:p>
            <a:r>
              <a:rPr lang="ru-RU" sz="1100" dirty="0"/>
              <a:t>листопад, туман, ветер, тучи, буря, рассвет, </a:t>
            </a:r>
            <a:r>
              <a:rPr lang="ru-RU" sz="1100" dirty="0" smtClean="0"/>
              <a:t>закат</a:t>
            </a:r>
            <a:r>
              <a:rPr lang="ru-RU" sz="1100" dirty="0"/>
              <a:t>.</a:t>
            </a:r>
            <a:r>
              <a:rPr lang="ru-RU" sz="1200" dirty="0"/>
              <a:t> </a:t>
            </a:r>
            <a:endParaRPr lang="ru-RU" sz="1200" dirty="0" smtClean="0"/>
          </a:p>
          <a:p>
            <a:r>
              <a:rPr lang="ru-RU" sz="1100" dirty="0" smtClean="0"/>
              <a:t>•</a:t>
            </a:r>
            <a:r>
              <a:rPr lang="ru-RU" sz="1100" dirty="0"/>
              <a:t>Выучите  названия времен года. </a:t>
            </a:r>
            <a:r>
              <a:rPr lang="ru-RU" sz="1100" dirty="0" smtClean="0"/>
              <a:t>Тренируйте умения </a:t>
            </a:r>
            <a:r>
              <a:rPr lang="ru-RU" sz="1100" dirty="0"/>
              <a:t>определять время года на улице и </a:t>
            </a:r>
            <a:r>
              <a:rPr lang="ru-RU" sz="1100" dirty="0" smtClean="0"/>
              <a:t>картинках</a:t>
            </a:r>
            <a:r>
              <a:rPr lang="ru-RU" sz="1100" dirty="0"/>
              <a:t>. </a:t>
            </a:r>
          </a:p>
          <a:p>
            <a:r>
              <a:rPr lang="ru-RU" sz="1100" dirty="0"/>
              <a:t>•Используя  лото и книги,  учите с </a:t>
            </a:r>
            <a:r>
              <a:rPr lang="ru-RU" sz="1100" dirty="0" smtClean="0"/>
              <a:t>ребенком названия</a:t>
            </a:r>
            <a:r>
              <a:rPr lang="ru-RU" sz="1100" dirty="0"/>
              <a:t>:  диких и домашних животных, </a:t>
            </a:r>
            <a:r>
              <a:rPr lang="ru-RU" sz="1100" dirty="0" smtClean="0"/>
              <a:t>птиц</a:t>
            </a:r>
            <a:r>
              <a:rPr lang="ru-RU" sz="1100" dirty="0"/>
              <a:t>, полевых и садовых цветов, деревьев, </a:t>
            </a:r>
            <a:r>
              <a:rPr lang="ru-RU" sz="1100" dirty="0" smtClean="0"/>
              <a:t>предметов </a:t>
            </a:r>
            <a:r>
              <a:rPr lang="ru-RU" sz="1100" dirty="0"/>
              <a:t>посуды, предметов мебели, </a:t>
            </a:r>
            <a:r>
              <a:rPr lang="ru-RU" sz="1100" dirty="0" smtClean="0"/>
              <a:t>одежды</a:t>
            </a:r>
            <a:r>
              <a:rPr lang="ru-RU" sz="1100" dirty="0"/>
              <a:t>, игрушек, школьных </a:t>
            </a:r>
            <a:r>
              <a:rPr lang="ru-RU" sz="1100" dirty="0" smtClean="0"/>
              <a:t>принадлежностей</a:t>
            </a:r>
            <a:r>
              <a:rPr lang="ru-RU" sz="1100" dirty="0"/>
              <a:t>, частей тела, названия  </a:t>
            </a:r>
            <a:r>
              <a:rPr lang="ru-RU" sz="1100" dirty="0" smtClean="0"/>
              <a:t>городов</a:t>
            </a:r>
            <a:r>
              <a:rPr lang="ru-RU" sz="1100" dirty="0"/>
              <a:t>,  названия  любимых сказок и их </a:t>
            </a:r>
            <a:r>
              <a:rPr lang="ru-RU" sz="1100" dirty="0" smtClean="0"/>
              <a:t>героев.</a:t>
            </a:r>
            <a:endParaRPr lang="ru-RU" sz="11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71800" y="758118"/>
            <a:ext cx="25922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Внимание! Ребенок 6-7 лет не может </a:t>
            </a:r>
          </a:p>
          <a:p>
            <a:r>
              <a:rPr lang="ru-RU" sz="1100" dirty="0">
                <a:solidFill>
                  <a:srgbClr val="FF0000"/>
                </a:solidFill>
              </a:rPr>
              <a:t>работать долго: 15-20 минут - вот </a:t>
            </a:r>
          </a:p>
          <a:p>
            <a:r>
              <a:rPr lang="ru-RU" sz="1100" dirty="0">
                <a:solidFill>
                  <a:srgbClr val="FF0000"/>
                </a:solidFill>
              </a:rPr>
              <a:t>предел, а потом он должен отдохнуть, </a:t>
            </a:r>
          </a:p>
          <a:p>
            <a:r>
              <a:rPr lang="ru-RU" sz="1100" dirty="0">
                <a:solidFill>
                  <a:srgbClr val="FF0000"/>
                </a:solidFill>
              </a:rPr>
              <a:t>отвлечься. Поэтому все занятия </a:t>
            </a:r>
          </a:p>
          <a:p>
            <a:r>
              <a:rPr lang="ru-RU" sz="1100" dirty="0">
                <a:solidFill>
                  <a:srgbClr val="FF0000"/>
                </a:solidFill>
              </a:rPr>
              <a:t>должны быть рассчитаны на 15-20 </a:t>
            </a:r>
          </a:p>
          <a:p>
            <a:r>
              <a:rPr lang="ru-RU" sz="1100" dirty="0">
                <a:solidFill>
                  <a:srgbClr val="FF0000"/>
                </a:solidFill>
              </a:rPr>
              <a:t>минут.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17023" y="45757"/>
            <a:ext cx="362864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•Развивайте связную речь детей. Учите </a:t>
            </a:r>
          </a:p>
          <a:p>
            <a:r>
              <a:rPr lang="ru-RU" sz="1100" dirty="0"/>
              <a:t>пересказывать сказки, содержания </a:t>
            </a:r>
          </a:p>
          <a:p>
            <a:r>
              <a:rPr lang="ru-RU" sz="1100" dirty="0"/>
              <a:t>мультфильмов. </a:t>
            </a:r>
          </a:p>
          <a:p>
            <a:r>
              <a:rPr lang="ru-RU" sz="1100" dirty="0"/>
              <a:t>•Составляйте рассказы по картинкам. </a:t>
            </a:r>
          </a:p>
          <a:p>
            <a:r>
              <a:rPr lang="ru-RU" sz="1100" dirty="0"/>
              <a:t>•Следите за правильным произношением и</a:t>
            </a:r>
          </a:p>
          <a:p>
            <a:r>
              <a:rPr lang="ru-RU" sz="1100" dirty="0"/>
              <a:t>дикцией детей. Проговаривайте </a:t>
            </a:r>
          </a:p>
          <a:p>
            <a:r>
              <a:rPr lang="ru-RU" sz="1100" dirty="0"/>
              <a:t>скороговорки. </a:t>
            </a:r>
          </a:p>
          <a:p>
            <a:r>
              <a:rPr lang="ru-RU" sz="1100" dirty="0"/>
              <a:t>•Можно заниматься с ребенком звуковым </a:t>
            </a:r>
          </a:p>
          <a:p>
            <a:r>
              <a:rPr lang="ru-RU" sz="1100" dirty="0"/>
              <a:t>анализом  простых слов (дом, лес, шар, </a:t>
            </a:r>
          </a:p>
          <a:p>
            <a:r>
              <a:rPr lang="ru-RU" sz="1100" dirty="0"/>
              <a:t>суп). Научите находить слова имеющие, </a:t>
            </a:r>
          </a:p>
          <a:p>
            <a:r>
              <a:rPr lang="ru-RU" sz="1100" dirty="0"/>
              <a:t>например, звук «л». </a:t>
            </a:r>
          </a:p>
          <a:p>
            <a:r>
              <a:rPr lang="ru-RU" sz="1100" dirty="0"/>
              <a:t>•Знакомьте ребенка с буквами и их </a:t>
            </a:r>
          </a:p>
          <a:p>
            <a:r>
              <a:rPr lang="ru-RU" sz="1100" dirty="0"/>
              <a:t>печатным изображением, а так же звуком,</a:t>
            </a:r>
          </a:p>
          <a:p>
            <a:r>
              <a:rPr lang="ru-RU" sz="1100" dirty="0"/>
              <a:t>обозначающим конкретную букву. </a:t>
            </a:r>
          </a:p>
          <a:p>
            <a:r>
              <a:rPr lang="ru-RU" sz="1100" dirty="0"/>
              <a:t>•Научите ребенка различать и правильно </a:t>
            </a:r>
          </a:p>
          <a:p>
            <a:r>
              <a:rPr lang="ru-RU" sz="1100" dirty="0"/>
              <a:t>называть основные геометрические </a:t>
            </a:r>
          </a:p>
          <a:p>
            <a:r>
              <a:rPr lang="ru-RU" sz="1100" dirty="0"/>
              <a:t>фигуры (круг, квадрат, треугольник, </a:t>
            </a:r>
          </a:p>
          <a:p>
            <a:r>
              <a:rPr lang="ru-RU" sz="1100" dirty="0"/>
              <a:t>прямоугольник), сравнивать и различать </a:t>
            </a:r>
          </a:p>
          <a:p>
            <a:r>
              <a:rPr lang="ru-RU" sz="1100" dirty="0"/>
              <a:t>предметы по величине (больший, </a:t>
            </a:r>
          </a:p>
          <a:p>
            <a:r>
              <a:rPr lang="ru-RU" sz="1100" dirty="0"/>
              <a:t>меньший) и цвету. </a:t>
            </a:r>
          </a:p>
          <a:p>
            <a:r>
              <a:rPr lang="ru-RU" sz="1100" dirty="0"/>
              <a:t>Научите ребенка считать до 10 и обратно, </a:t>
            </a:r>
          </a:p>
          <a:p>
            <a:r>
              <a:rPr lang="ru-RU" sz="1100" dirty="0"/>
              <a:t>сравнивать количество предметов </a:t>
            </a:r>
          </a:p>
          <a:p>
            <a:r>
              <a:rPr lang="ru-RU" sz="1100" dirty="0"/>
              <a:t>(больше, меньше, столько же). Познакомьте с изображением цифр (не </a:t>
            </a:r>
          </a:p>
          <a:p>
            <a:r>
              <a:rPr lang="ru-RU" sz="1100" dirty="0"/>
              <a:t>надо учить их писать, только знать) </a:t>
            </a:r>
          </a:p>
          <a:p>
            <a:r>
              <a:rPr lang="ru-RU" sz="1100" dirty="0"/>
              <a:t>•Научите определять положение предметов </a:t>
            </a:r>
          </a:p>
          <a:p>
            <a:r>
              <a:rPr lang="ru-RU" sz="1100" dirty="0"/>
              <a:t>на плоскости, знать слова, обозначающие </a:t>
            </a:r>
          </a:p>
          <a:p>
            <a:r>
              <a:rPr lang="ru-RU" sz="1100" dirty="0"/>
              <a:t>местоположение и правильно понимать их </a:t>
            </a:r>
          </a:p>
          <a:p>
            <a:r>
              <a:rPr lang="ru-RU" sz="1100" dirty="0"/>
              <a:t>значения: впереди, сзади, справа, слева, </a:t>
            </a:r>
          </a:p>
          <a:p>
            <a:r>
              <a:rPr lang="ru-RU" sz="1100" dirty="0"/>
              <a:t>сверху, над, под, за, перед. </a:t>
            </a:r>
          </a:p>
          <a:p>
            <a:r>
              <a:rPr lang="ru-RU" sz="1100" dirty="0"/>
              <a:t>•Развитию мелкой моторики руки ребенка </a:t>
            </a:r>
          </a:p>
          <a:p>
            <a:r>
              <a:rPr lang="ru-RU" sz="1100" dirty="0"/>
              <a:t>помогут рисование, штриховка, </a:t>
            </a:r>
          </a:p>
          <a:p>
            <a:r>
              <a:rPr lang="ru-RU" sz="1100" dirty="0"/>
              <a:t>раскрашивание (но - небольших </a:t>
            </a:r>
          </a:p>
          <a:p>
            <a:r>
              <a:rPr lang="ru-RU" sz="1100" dirty="0"/>
              <a:t>поверхностей), нанизывание бусинок, </a:t>
            </a:r>
          </a:p>
          <a:p>
            <a:r>
              <a:rPr lang="ru-RU" sz="1100" dirty="0"/>
              <a:t>пуговиц, лепка, определение вслепую </a:t>
            </a:r>
          </a:p>
          <a:p>
            <a:r>
              <a:rPr lang="ru-RU" sz="1100" dirty="0"/>
              <a:t>формы предметов (сначала                                          </a:t>
            </a:r>
          </a:p>
          <a:p>
            <a:r>
              <a:rPr lang="ru-RU" sz="1100" dirty="0"/>
              <a:t>самых простых, потом можно усложнять), </a:t>
            </a:r>
          </a:p>
          <a:p>
            <a:r>
              <a:rPr lang="ru-RU" sz="1100" dirty="0"/>
              <a:t>игры с мелкими предметами (мозаика). </a:t>
            </a:r>
          </a:p>
        </p:txBody>
      </p:sp>
    </p:spTree>
    <p:extLst>
      <p:ext uri="{BB962C8B-B14F-4D97-AF65-F5344CB8AC3E}">
        <p14:creationId xmlns:p14="http://schemas.microsoft.com/office/powerpoint/2010/main" val="16632737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773</Words>
  <Application>Microsoft Office PowerPoint</Application>
  <PresentationFormat>Экран (4:3)</PresentationFormat>
  <Paragraphs>131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26</cp:revision>
  <cp:lastPrinted>2024-09-08T10:15:43Z</cp:lastPrinted>
  <dcterms:created xsi:type="dcterms:W3CDTF">2024-08-14T04:36:14Z</dcterms:created>
  <dcterms:modified xsi:type="dcterms:W3CDTF">2024-09-29T11:20:17Z</dcterms:modified>
</cp:coreProperties>
</file>